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86" r:id="rId4"/>
    <p:sldId id="261" r:id="rId5"/>
    <p:sldId id="276" r:id="rId6"/>
    <p:sldId id="277" r:id="rId7"/>
    <p:sldId id="273" r:id="rId8"/>
    <p:sldId id="278" r:id="rId9"/>
    <p:sldId id="279" r:id="rId10"/>
    <p:sldId id="280" r:id="rId11"/>
    <p:sldId id="282" r:id="rId12"/>
    <p:sldId id="283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59" d="100"/>
          <a:sy n="59" d="100"/>
        </p:scale>
        <p:origin x="-16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3CB54-C9E4-4547-8E42-BE859D388594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A0194-38AA-49B2-B891-E0389C64A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7933-2DE0-4FEE-B9BE-A75204BB7522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5F420-9694-45BB-8157-DDA214ED5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39.png"/><Relationship Id="rId3" Type="http://schemas.openxmlformats.org/officeDocument/2006/relationships/image" Target="../media/image4.png"/><Relationship Id="rId21" Type="http://schemas.openxmlformats.org/officeDocument/2006/relationships/image" Target="../media/image42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8.jpeg"/><Relationship Id="rId2" Type="http://schemas.openxmlformats.org/officeDocument/2006/relationships/image" Target="../media/image3.jpeg"/><Relationship Id="rId16" Type="http://schemas.openxmlformats.org/officeDocument/2006/relationships/image" Target="http://gulfofmexico-lme.org/Imagenes/GEF.gif" TargetMode="Externa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3.png"/><Relationship Id="rId5" Type="http://schemas.openxmlformats.org/officeDocument/2006/relationships/image" Target="../media/image27.gif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image" Target="../media/image40.gif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hyperlink" Target="http://www.ecowre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5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371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8000" b="1" dirty="0" smtClean="0">
                <a:solidFill>
                  <a:schemeClr val="bg1"/>
                </a:solidFill>
                <a:latin typeface="Century Gothic" pitchFamily="34" charset="0"/>
              </a:rPr>
              <a:t>    ECOWREX</a:t>
            </a:r>
            <a:endParaRPr lang="pt-BR" sz="8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itel 15"/>
          <p:cNvSpPr>
            <a:spLocks noGrp="1"/>
          </p:cNvSpPr>
          <p:nvPr>
            <p:ph type="title" idx="4294967295"/>
          </p:nvPr>
        </p:nvSpPr>
        <p:spPr>
          <a:xfrm>
            <a:off x="228600" y="3657600"/>
            <a:ext cx="8642350" cy="2438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ECOWAS OBSERVATORY FOR RENEWABLE ENERGY AND ENERGY EFFICIENCY</a:t>
            </a:r>
            <a:b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br>
              <a:rPr lang="en-US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n-GB" sz="2800" dirty="0" smtClean="0"/>
              <a:t>Prospective development of the ECOWAS Observatory for RE&amp;EE</a:t>
            </a:r>
            <a:r>
              <a:rPr lang="en-GB" sz="2800" b="1" dirty="0" smtClean="0">
                <a:solidFill>
                  <a:srgbClr val="008000"/>
                </a:solidFill>
                <a:latin typeface="Century Gothic" pitchFamily="34" charset="0"/>
              </a:rPr>
              <a:t/>
            </a:r>
            <a:br>
              <a:rPr lang="en-GB" sz="2800" b="1" dirty="0" smtClean="0">
                <a:solidFill>
                  <a:srgbClr val="008000"/>
                </a:solidFill>
                <a:latin typeface="Century Gothic" pitchFamily="34" charset="0"/>
              </a:rPr>
            </a:br>
            <a:r>
              <a:rPr lang="en-GB" sz="2800" b="1" dirty="0" smtClean="0">
                <a:solidFill>
                  <a:srgbClr val="008000"/>
                </a:solidFill>
                <a:latin typeface="Century Gothic" pitchFamily="34" charset="0"/>
              </a:rPr>
              <a:t/>
            </a:r>
            <a:br>
              <a:rPr lang="en-GB" sz="2800" b="1" dirty="0" smtClean="0">
                <a:solidFill>
                  <a:srgbClr val="008000"/>
                </a:solidFill>
                <a:latin typeface="Century Gothic" pitchFamily="34" charset="0"/>
              </a:rPr>
            </a:br>
            <a:r>
              <a:rPr lang="en-GB" sz="2000" b="1" dirty="0" smtClean="0">
                <a:solidFill>
                  <a:srgbClr val="008000"/>
                </a:solidFill>
                <a:latin typeface="Century Gothic" pitchFamily="34" charset="0"/>
              </a:rPr>
              <a:t>Accra, Ghana </a:t>
            </a:r>
            <a:r>
              <a:rPr lang="en-US" sz="2000" b="1" dirty="0" smtClean="0">
                <a:solidFill>
                  <a:srgbClr val="008000"/>
                </a:solidFill>
                <a:latin typeface="Century Gothic" pitchFamily="34" charset="0"/>
              </a:rPr>
              <a:t>29 October</a:t>
            </a:r>
            <a:r>
              <a:rPr lang="ar-SA" sz="2000" b="1" dirty="0" smtClean="0">
                <a:solidFill>
                  <a:srgbClr val="008000"/>
                </a:solidFill>
                <a:latin typeface="Century Gothic" pitchFamily="34" charset="0"/>
                <a:cs typeface="Arial" charset="0"/>
              </a:rPr>
              <a:t>‏ 2012</a:t>
            </a:r>
            <a:endParaRPr lang="pt-BR" sz="2000" b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1" name="Picture 10" descr="ECREEE logo for doc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1905000"/>
            <a:ext cx="1663849" cy="1683657"/>
          </a:xfrm>
          <a:prstGeom prst="rect">
            <a:avLst/>
          </a:prstGeom>
        </p:spPr>
      </p:pic>
      <p:pic>
        <p:nvPicPr>
          <p:cNvPr id="12" name="Picture 11" descr="new 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381000"/>
            <a:ext cx="1470378" cy="138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3" descr="PAINEL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CREEE logo for doc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304800"/>
            <a:ext cx="6275387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New sections: E-learning Platform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289492"/>
            <a:ext cx="8763000" cy="49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0" y="1828800"/>
            <a:ext cx="4724400" cy="3886200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Advocating and sharing relevant RE&amp;EE training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activities 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for ECOWAS countries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Organizing specific short courses and webinars on RE&amp;EE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Compiling RE&amp;EE learning materials for the ECOWAS community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Providing certification for users in different RE&amp;EE subjects</a:t>
            </a:r>
            <a:endParaRPr lang="en-US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Using ECOWREX data to improve ECOWAS knowledge on RE&amp;EE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3" descr="PAINEL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CREEE logo for doc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304800"/>
            <a:ext cx="6275387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New target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752600"/>
            <a:ext cx="4343400" cy="1905000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Current target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Grid connected RE infrastructures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National macroeconomic indicators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National Electricity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ECOWAS Countries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Supply side analysis driven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62400" y="4191000"/>
            <a:ext cx="4953000" cy="2514600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Century Gothic" pitchFamily="34" charset="0"/>
              </a:rPr>
              <a:t>New 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target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Off-grid and isolated systems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Rural electrification policies, context and trends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Sub-national competences and indicators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All Africa: understanding the African context to compare ECOWAS countries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Demand side analysis driven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343400" y="2209800"/>
            <a:ext cx="2286000" cy="1711805"/>
          </a:xfr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9768" y="1219201"/>
            <a:ext cx="263166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C:\Users\David\Desktop\David\Documents\02 ECREEE Activities\access energy\ECOWAS Rural Elec Assessment\Monte Trigo durante a noite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" y="3733800"/>
            <a:ext cx="3810000" cy="1834765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62200" y="5095875"/>
            <a:ext cx="1447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3" descr="PAINEL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CREEE logo for doc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304800"/>
            <a:ext cx="6275387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ECOWREX Partners</a:t>
            </a:r>
            <a:endParaRPr lang="en-US" sz="2800" b="1" dirty="0" smtClean="0">
              <a:solidFill>
                <a:srgbClr val="C0000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57200" y="1295400"/>
            <a:ext cx="1944688" cy="6477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500" b="1" dirty="0" smtClean="0"/>
              <a:t>Country Profile</a:t>
            </a:r>
            <a:endParaRPr lang="en-US" sz="2500" b="1" dirty="0"/>
          </a:p>
        </p:txBody>
      </p:sp>
      <p:sp>
        <p:nvSpPr>
          <p:cNvPr id="12" name="Flowchart: Process 11"/>
          <p:cNvSpPr/>
          <p:nvPr/>
        </p:nvSpPr>
        <p:spPr>
          <a:xfrm>
            <a:off x="2544763" y="1295400"/>
            <a:ext cx="1944687" cy="6477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500" b="1" dirty="0" smtClean="0"/>
              <a:t>Map Viewer</a:t>
            </a:r>
            <a:endParaRPr lang="en-US" sz="2500" b="1" dirty="0"/>
          </a:p>
        </p:txBody>
      </p:sp>
      <p:sp>
        <p:nvSpPr>
          <p:cNvPr id="13" name="Flowchart: Process 12"/>
          <p:cNvSpPr/>
          <p:nvPr/>
        </p:nvSpPr>
        <p:spPr>
          <a:xfrm>
            <a:off x="4633913" y="1295400"/>
            <a:ext cx="1943100" cy="6477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500" b="1" dirty="0" smtClean="0"/>
              <a:t>Analysis &amp; Trends</a:t>
            </a:r>
            <a:endParaRPr lang="en-US" sz="2500" b="1" dirty="0"/>
          </a:p>
        </p:txBody>
      </p:sp>
      <p:sp>
        <p:nvSpPr>
          <p:cNvPr id="14" name="Flowchart: Process 13"/>
          <p:cNvSpPr/>
          <p:nvPr/>
        </p:nvSpPr>
        <p:spPr>
          <a:xfrm>
            <a:off x="6721475" y="1295400"/>
            <a:ext cx="1944688" cy="6477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500" b="1" dirty="0" smtClean="0"/>
              <a:t>Explore</a:t>
            </a:r>
            <a:endParaRPr lang="en-US" sz="2500" b="1" dirty="0"/>
          </a:p>
        </p:txBody>
      </p:sp>
      <p:sp>
        <p:nvSpPr>
          <p:cNvPr id="19" name="Flowchart: Process 18"/>
          <p:cNvSpPr/>
          <p:nvPr/>
        </p:nvSpPr>
        <p:spPr>
          <a:xfrm>
            <a:off x="457200" y="3924300"/>
            <a:ext cx="1944688" cy="6477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 smtClean="0"/>
              <a:t>Business Square</a:t>
            </a:r>
            <a:endParaRPr lang="en-US" sz="2500" b="1" dirty="0"/>
          </a:p>
        </p:txBody>
      </p:sp>
      <p:sp>
        <p:nvSpPr>
          <p:cNvPr id="20" name="Flowchart: Process 19"/>
          <p:cNvSpPr/>
          <p:nvPr/>
        </p:nvSpPr>
        <p:spPr>
          <a:xfrm>
            <a:off x="2544763" y="3924300"/>
            <a:ext cx="1944687" cy="6477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500" b="1" dirty="0" smtClean="0"/>
              <a:t>Planning Tool</a:t>
            </a:r>
            <a:endParaRPr lang="en-US" sz="2500" b="1" dirty="0"/>
          </a:p>
        </p:txBody>
      </p:sp>
      <p:sp>
        <p:nvSpPr>
          <p:cNvPr id="21" name="Flowchart: Process 20"/>
          <p:cNvSpPr/>
          <p:nvPr/>
        </p:nvSpPr>
        <p:spPr>
          <a:xfrm>
            <a:off x="4633913" y="3924300"/>
            <a:ext cx="1943100" cy="6477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500" b="1" dirty="0" smtClean="0"/>
              <a:t>E-learning Platform</a:t>
            </a:r>
            <a:endParaRPr lang="en-US" sz="2500" b="1" dirty="0"/>
          </a:p>
        </p:txBody>
      </p:sp>
      <p:sp>
        <p:nvSpPr>
          <p:cNvPr id="22" name="Flowchart: Process 21"/>
          <p:cNvSpPr/>
          <p:nvPr/>
        </p:nvSpPr>
        <p:spPr>
          <a:xfrm>
            <a:off x="6721475" y="3924300"/>
            <a:ext cx="1944688" cy="6477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 smtClean="0"/>
              <a:t>Open Linked Data</a:t>
            </a:r>
            <a:endParaRPr lang="en-US" sz="25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2057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ECOWAS Ministries of Energy</a:t>
            </a:r>
            <a:endParaRPr lang="en-US" sz="1600" b="1" dirty="0"/>
          </a:p>
        </p:txBody>
      </p:sp>
      <p:pic>
        <p:nvPicPr>
          <p:cNvPr id="6146" name="Picture 2" descr="REN21 - Renewable Energy Policy Network for the 21st Centur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2057400"/>
            <a:ext cx="1600200" cy="461596"/>
          </a:xfrm>
          <a:prstGeom prst="rect">
            <a:avLst/>
          </a:prstGeom>
          <a:noFill/>
        </p:spPr>
      </p:pic>
      <p:pic>
        <p:nvPicPr>
          <p:cNvPr id="6148" name="Picture 4" descr="NREL - National Renewable Energy Laboratory - Leading clean energy innovation"/>
          <p:cNvPicPr>
            <a:picLocks noChangeAspect="1" noChangeArrowheads="1"/>
          </p:cNvPicPr>
          <p:nvPr/>
        </p:nvPicPr>
        <p:blipFill>
          <a:blip r:embed="rId5" cstate="email"/>
          <a:srcRect l="2400" t="9302" r="78400" b="6977"/>
          <a:stretch>
            <a:fillRect/>
          </a:stretch>
        </p:blipFill>
        <p:spPr bwMode="auto">
          <a:xfrm>
            <a:off x="2667000" y="4800600"/>
            <a:ext cx="1447800" cy="542925"/>
          </a:xfrm>
          <a:prstGeom prst="rect">
            <a:avLst/>
          </a:prstGeom>
          <a:noFill/>
        </p:spPr>
      </p:pic>
      <p:pic>
        <p:nvPicPr>
          <p:cNvPr id="6152" name="Picture 8" descr="http://www.irena.org/images/logo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00" y="2057400"/>
            <a:ext cx="1600199" cy="412496"/>
          </a:xfrm>
          <a:prstGeom prst="rect">
            <a:avLst/>
          </a:prstGeom>
          <a:noFill/>
        </p:spPr>
      </p:pic>
      <p:pic>
        <p:nvPicPr>
          <p:cNvPr id="25" name="Picture 8" descr="http://www.irena.org/images/logo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76800" y="4724400"/>
            <a:ext cx="1600199" cy="412496"/>
          </a:xfrm>
          <a:prstGeom prst="rect">
            <a:avLst/>
          </a:prstGeom>
          <a:noFill/>
        </p:spPr>
      </p:pic>
      <p:pic>
        <p:nvPicPr>
          <p:cNvPr id="6154" name="Picture 10" descr="http://www.iea.org/stats/lib/images/logo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400" y="2590800"/>
            <a:ext cx="542925" cy="542925"/>
          </a:xfrm>
          <a:prstGeom prst="rect">
            <a:avLst/>
          </a:prstGeom>
          <a:noFill/>
        </p:spPr>
      </p:pic>
      <p:pic>
        <p:nvPicPr>
          <p:cNvPr id="6158" name="Picture 14" descr="http://en.openei.org/w/images/3/3b/REEEP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10400" y="4648200"/>
            <a:ext cx="1752600" cy="790106"/>
          </a:xfrm>
          <a:prstGeom prst="rect">
            <a:avLst/>
          </a:prstGeom>
          <a:noFill/>
        </p:spPr>
      </p:pic>
      <p:pic>
        <p:nvPicPr>
          <p:cNvPr id="6160" name="Picture 16" descr="http://www.cti-pfan.net/images/pfan-h-01-new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600" y="4648200"/>
            <a:ext cx="1295400" cy="508907"/>
          </a:xfrm>
          <a:prstGeom prst="rect">
            <a:avLst/>
          </a:prstGeom>
          <a:noFill/>
        </p:spPr>
      </p:pic>
      <p:pic>
        <p:nvPicPr>
          <p:cNvPr id="6162" name="Picture 18" descr="http://www.cti-pfan.net/images/usaid-logo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3400" y="5257800"/>
            <a:ext cx="1524000" cy="508000"/>
          </a:xfrm>
          <a:prstGeom prst="rect">
            <a:avLst/>
          </a:prstGeom>
          <a:noFill/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90800" y="251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l_fi" descr="img28052010_14362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343400" y="5181600"/>
            <a:ext cx="1122362" cy="9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" descr="swac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48200" y="2514600"/>
            <a:ext cx="828675" cy="83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Description: http://intranet.afdb.org/afdb/newdesign/images/logo-FR.jpg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9600" y="5867400"/>
            <a:ext cx="1452563" cy="6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http://www.irena.org/images/logo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3200400"/>
            <a:ext cx="1600199" cy="41249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705600" y="2057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ECOWAS Ministries of Energy</a:t>
            </a:r>
            <a:endParaRPr lang="en-US" sz="1600" b="1" dirty="0"/>
          </a:p>
        </p:txBody>
      </p:sp>
      <p:pic>
        <p:nvPicPr>
          <p:cNvPr id="6165" name="il_fi" descr="http://gulfofmexico-lme.org/Imagenes/GEF.gif"/>
          <p:cNvPicPr>
            <a:picLocks noChangeAspect="1" noChangeArrowheads="1"/>
          </p:cNvPicPr>
          <p:nvPr/>
        </p:nvPicPr>
        <p:blipFill>
          <a:blip r:embed="rId15" r:link="rId16" cstate="email"/>
          <a:srcRect/>
          <a:stretch>
            <a:fillRect/>
          </a:stretch>
        </p:blipFill>
        <p:spPr bwMode="auto">
          <a:xfrm>
            <a:off x="6934200" y="2667000"/>
            <a:ext cx="520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Grafik 4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724400" y="3232150"/>
            <a:ext cx="11525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 descr="http://www.irena.org/images/logo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0401" y="6096000"/>
            <a:ext cx="1600199" cy="412496"/>
          </a:xfrm>
          <a:prstGeom prst="rect">
            <a:avLst/>
          </a:prstGeom>
          <a:noFill/>
        </p:spPr>
      </p:pic>
      <p:pic>
        <p:nvPicPr>
          <p:cNvPr id="40" name="Picture 4" descr="NREL - National Renewable Energy Laboratory - Leading clean energy innovation"/>
          <p:cNvPicPr>
            <a:picLocks noChangeAspect="1" noChangeArrowheads="1"/>
          </p:cNvPicPr>
          <p:nvPr/>
        </p:nvPicPr>
        <p:blipFill>
          <a:blip r:embed="rId5" cstate="email"/>
          <a:srcRect l="2400" t="9302" r="78400" b="6977"/>
          <a:stretch>
            <a:fillRect/>
          </a:stretch>
        </p:blipFill>
        <p:spPr bwMode="auto">
          <a:xfrm>
            <a:off x="7162800" y="5486400"/>
            <a:ext cx="1447800" cy="542925"/>
          </a:xfrm>
          <a:prstGeom prst="rect">
            <a:avLst/>
          </a:prstGeom>
          <a:noFill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410200" y="5257800"/>
            <a:ext cx="1447800" cy="6956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0" name="Picture 2" descr="Uni-CV - Página Inicial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638800" y="6160515"/>
            <a:ext cx="990600" cy="468885"/>
          </a:xfrm>
          <a:prstGeom prst="rect">
            <a:avLst/>
          </a:prstGeom>
          <a:noFill/>
        </p:spPr>
      </p:pic>
      <p:pic>
        <p:nvPicPr>
          <p:cNvPr id="2052" name="Picture 4" descr="alt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8200" y="6172200"/>
            <a:ext cx="609600" cy="601473"/>
          </a:xfrm>
          <a:prstGeom prst="rect">
            <a:avLst/>
          </a:prstGeom>
          <a:noFill/>
        </p:spPr>
      </p:pic>
      <p:pic>
        <p:nvPicPr>
          <p:cNvPr id="37" name="Picture 36" descr="UNIDO 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48600" y="2590800"/>
            <a:ext cx="718562" cy="609600"/>
          </a:xfrm>
          <a:prstGeom prst="rect">
            <a:avLst/>
          </a:prstGeom>
        </p:spPr>
      </p:pic>
      <p:pic>
        <p:nvPicPr>
          <p:cNvPr id="41" name="Picture 40" descr="UNIDO 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05200" y="5486400"/>
            <a:ext cx="718562" cy="609600"/>
          </a:xfrm>
          <a:prstGeom prst="rect">
            <a:avLst/>
          </a:prstGeom>
        </p:spPr>
      </p:pic>
      <p:pic>
        <p:nvPicPr>
          <p:cNvPr id="42" name="Picture 41" descr="UNIDO 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38800" y="2590800"/>
            <a:ext cx="718562" cy="609600"/>
          </a:xfrm>
          <a:prstGeom prst="rect">
            <a:avLst/>
          </a:prstGeom>
        </p:spPr>
      </p:pic>
      <p:pic>
        <p:nvPicPr>
          <p:cNvPr id="43" name="Picture 14" descr="http://en.openei.org/w/images/3/3b/REEEP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96200" y="3276600"/>
            <a:ext cx="1143000" cy="515287"/>
          </a:xfrm>
          <a:prstGeom prst="rect">
            <a:avLst/>
          </a:prstGeom>
          <a:noFill/>
        </p:spPr>
      </p:pic>
      <p:pic>
        <p:nvPicPr>
          <p:cNvPr id="44" name="Picture 2" descr="REN21 - Renewable Energy Policy Network for the 21st Centur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60160" y="3352800"/>
            <a:ext cx="1336040" cy="385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Inhaltsplatzhalt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7200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pt-BR" sz="2800" b="1" dirty="0" smtClean="0">
                <a:latin typeface="Arial Narrow" pitchFamily="34" charset="0"/>
              </a:rPr>
              <a:t>Visit our website </a:t>
            </a:r>
            <a:r>
              <a:rPr lang="pt-BR" sz="2800" b="1" dirty="0" smtClean="0">
                <a:latin typeface="Arial Narrow" pitchFamily="34" charset="0"/>
                <a:hlinkClick r:id="rId2"/>
              </a:rPr>
              <a:t>www.ecowrex.org</a:t>
            </a:r>
            <a:r>
              <a:rPr lang="pt-BR" sz="2800" b="1" dirty="0" smtClean="0">
                <a:latin typeface="Arial Narrow" pitchFamily="34" charset="0"/>
              </a:rPr>
              <a:t> and give us your feedback</a:t>
            </a:r>
            <a:endParaRPr lang="pt-BR" sz="2800" b="1" dirty="0" smtClean="0">
              <a:latin typeface="Arial Narrow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1509713"/>
            <a:ext cx="7920037" cy="344328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Thank you! </a:t>
            </a:r>
            <a:endParaRPr lang="en-GB" sz="4000" b="1" dirty="0" smtClean="0">
              <a:solidFill>
                <a:srgbClr val="C0000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Merci</a:t>
            </a:r>
            <a:r>
              <a:rPr lang="en-GB" sz="40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4000" b="1" dirty="0" err="1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Muito</a:t>
            </a:r>
            <a:r>
              <a:rPr lang="en-GB" sz="40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4000" b="1" dirty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Obrigado!</a:t>
            </a:r>
            <a:endParaRPr lang="pt-BR" sz="4000" b="1" dirty="0">
              <a:solidFill>
                <a:srgbClr val="C0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" name="Imagen 10" descr="Short-GEF logo colored NOTAG 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491161"/>
            <a:ext cx="970221" cy="1134079"/>
          </a:xfrm>
          <a:prstGeom prst="rect">
            <a:avLst/>
          </a:prstGeom>
        </p:spPr>
      </p:pic>
      <p:pic>
        <p:nvPicPr>
          <p:cNvPr id="11" name="Imagen 12" descr="logotipo_aecid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026" y="5719762"/>
            <a:ext cx="2233374" cy="459146"/>
          </a:xfrm>
          <a:prstGeom prst="rect">
            <a:avLst/>
          </a:prstGeom>
        </p:spPr>
      </p:pic>
      <p:pic>
        <p:nvPicPr>
          <p:cNvPr id="13" name="Imagen 14" descr="1833_oeza_4c_e_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226" y="5719762"/>
            <a:ext cx="2233374" cy="367286"/>
          </a:xfrm>
          <a:prstGeom prst="rect">
            <a:avLst/>
          </a:prstGeom>
        </p:spPr>
      </p:pic>
      <p:pic>
        <p:nvPicPr>
          <p:cNvPr id="15" name="Picture 14" descr="UNIDO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5414962"/>
            <a:ext cx="1431511" cy="12144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1000" y="4800600"/>
            <a:ext cx="426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With the core collaboration and support of:</a:t>
            </a:r>
            <a:endParaRPr lang="en-US" dirty="0"/>
          </a:p>
        </p:txBody>
      </p:sp>
      <p:pic>
        <p:nvPicPr>
          <p:cNvPr id="17" name="Picture 16" descr="ECREEE logo for doc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228600"/>
            <a:ext cx="1295400" cy="13108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 smtClean="0">
                <a:latin typeface="Century Gothic" pitchFamily="34" charset="0"/>
              </a:rPr>
              <a:t>ECOWREX System</a:t>
            </a:r>
          </a:p>
          <a:p>
            <a:pPr algn="just"/>
            <a:endParaRPr lang="en-US" sz="2400" b="1" dirty="0" smtClean="0">
              <a:latin typeface="Century Gothic" pitchFamily="34" charset="0"/>
            </a:endParaRPr>
          </a:p>
          <a:p>
            <a:pPr algn="just"/>
            <a:r>
              <a:rPr lang="en-US" sz="2400" b="1" dirty="0" smtClean="0">
                <a:latin typeface="Century Gothic" pitchFamily="34" charset="0"/>
              </a:rPr>
              <a:t>Current sections: Country Profile, Map Viewer, Analysis &amp; Trends and Explore</a:t>
            </a:r>
          </a:p>
          <a:p>
            <a:pPr algn="just"/>
            <a:endParaRPr lang="en-US" sz="2400" b="1" dirty="0" smtClean="0">
              <a:latin typeface="Century Gothic" pitchFamily="34" charset="0"/>
            </a:endParaRPr>
          </a:p>
          <a:p>
            <a:pPr algn="just"/>
            <a:r>
              <a:rPr lang="en-US" sz="2400" b="1" dirty="0" smtClean="0">
                <a:latin typeface="Century Gothic" pitchFamily="34" charset="0"/>
              </a:rPr>
              <a:t>New sections</a:t>
            </a:r>
          </a:p>
          <a:p>
            <a:pPr algn="just"/>
            <a:endParaRPr lang="en-US" sz="2400" b="1" dirty="0" smtClean="0">
              <a:latin typeface="Century Gothic" pitchFamily="34" charset="0"/>
            </a:endParaRPr>
          </a:p>
          <a:p>
            <a:pPr algn="just"/>
            <a:r>
              <a:rPr lang="en-US" sz="2400" b="1" dirty="0" smtClean="0">
                <a:latin typeface="Century Gothic" pitchFamily="34" charset="0"/>
              </a:rPr>
              <a:t>New functionalities</a:t>
            </a:r>
          </a:p>
          <a:p>
            <a:pPr algn="just"/>
            <a:endParaRPr lang="en-US" sz="2400" b="1" dirty="0" smtClean="0">
              <a:latin typeface="Century Gothic" pitchFamily="34" charset="0"/>
            </a:endParaRPr>
          </a:p>
          <a:p>
            <a:pPr algn="just"/>
            <a:r>
              <a:rPr lang="en-US" sz="2400" b="1" dirty="0" smtClean="0">
                <a:latin typeface="Century Gothic" pitchFamily="34" charset="0"/>
              </a:rPr>
              <a:t>New targets</a:t>
            </a:r>
          </a:p>
          <a:p>
            <a:pPr algn="just"/>
            <a:endParaRPr lang="en-US" sz="2400" b="1" dirty="0" smtClean="0">
              <a:latin typeface="Century Gothic" pitchFamily="34" charset="0"/>
            </a:endParaRPr>
          </a:p>
          <a:p>
            <a:pPr algn="just"/>
            <a:r>
              <a:rPr lang="en-US" sz="2400" b="1" dirty="0" smtClean="0">
                <a:latin typeface="Century Gothic" pitchFamily="34" charset="0"/>
              </a:rPr>
              <a:t>Partners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304800"/>
            <a:ext cx="6248399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Verdana" pitchFamily="34" charset="0"/>
                <a:cs typeface="Verdana" pitchFamily="34" charset="0"/>
              </a:rPr>
              <a:t>PRESENTATION OUTLINE</a:t>
            </a:r>
            <a:endParaRPr kumimoji="0" lang="en-GB" sz="25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m 13" descr="PAINEL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CREEE logo for doc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191000" cy="1371600"/>
          </a:xfrm>
          <a:solidFill>
            <a:schemeClr val="bg2">
              <a:lumMod val="75000"/>
              <a:alpha val="74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Version 2012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ECREEE collects data and process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ECOWAS countries are data generators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International community is data provider</a:t>
            </a:r>
          </a:p>
        </p:txBody>
      </p:sp>
      <p:pic>
        <p:nvPicPr>
          <p:cNvPr id="16" name="Imagem 13" descr="PAINEL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ECREEE logo for doc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275387" cy="49053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Systemic improvement: </a:t>
            </a:r>
            <a:b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interactive involvement </a:t>
            </a:r>
            <a:endParaRPr lang="en-GB" sz="2800" b="1" dirty="0" smtClean="0">
              <a:solidFill>
                <a:srgbClr val="C0000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ECREEE logo for doc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2819400"/>
            <a:ext cx="990600" cy="1002394"/>
          </a:xfrm>
          <a:prstGeom prst="rect">
            <a:avLst/>
          </a:prstGeom>
        </p:spPr>
      </p:pic>
      <p:pic>
        <p:nvPicPr>
          <p:cNvPr id="11266" name="Picture 2" descr="http://www.youthedesigner.com/wp-content/uploads/2008/05/free-vector-images-globe-icon-se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4600" y="2895600"/>
            <a:ext cx="1056640" cy="9906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95800" y="1295400"/>
            <a:ext cx="4648200" cy="13716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Version 2013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ECREEE validates data and provides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ECOWAS countries are active</a:t>
            </a:r>
            <a:r>
              <a:rPr lang="en-US" sz="1700" b="1" dirty="0" smtClean="0">
                <a:solidFill>
                  <a:srgbClr val="002060"/>
                </a:solidFill>
                <a:latin typeface="Century Gothic" pitchFamily="34" charset="0"/>
              </a:rPr>
              <a:t> users and data providers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International community is user</a:t>
            </a:r>
          </a:p>
        </p:txBody>
      </p:sp>
      <p:pic>
        <p:nvPicPr>
          <p:cNvPr id="10" name="Picture 9" descr="ECREEE logo for doc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1600" y="2819400"/>
            <a:ext cx="990600" cy="100239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4343400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youthedesigner.com/wp-content/uploads/2008/05/free-vector-images-globe-icon-se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01560" y="2819400"/>
            <a:ext cx="1056640" cy="990600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rot="10800000">
            <a:off x="1600200" y="32004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28600" y="4114800"/>
            <a:ext cx="4343400" cy="2667000"/>
            <a:chOff x="228600" y="4114800"/>
            <a:chExt cx="4343400" cy="2667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8600" y="4343400"/>
              <a:ext cx="37338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4114800" y="4267200"/>
              <a:ext cx="2286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1066800" y="4267200"/>
              <a:ext cx="152400" cy="381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228600" y="4495800"/>
              <a:ext cx="2286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048000" y="4267200"/>
              <a:ext cx="76200" cy="3048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28600" y="5867400"/>
              <a:ext cx="304800" cy="1524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267200" y="5562600"/>
              <a:ext cx="304800" cy="1524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762000" y="6324600"/>
              <a:ext cx="304800" cy="1524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1828800" y="4114800"/>
              <a:ext cx="152400" cy="381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962400" y="6324600"/>
              <a:ext cx="228600" cy="2286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133600" y="6400800"/>
              <a:ext cx="152400" cy="381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Left Brace 54"/>
          <p:cNvSpPr/>
          <p:nvPr/>
        </p:nvSpPr>
        <p:spPr>
          <a:xfrm rot="5189398">
            <a:off x="1990119" y="1846669"/>
            <a:ext cx="554971" cy="4470624"/>
          </a:xfrm>
          <a:prstGeom prst="leftBrace">
            <a:avLst>
              <a:gd name="adj1" fmla="val 8333"/>
              <a:gd name="adj2" fmla="val 74971"/>
            </a:avLst>
          </a:prstGeom>
          <a:ln w="317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rot="14684030">
            <a:off x="5281724" y="4207449"/>
            <a:ext cx="1168172" cy="456268"/>
            <a:chOff x="5029200" y="4114800"/>
            <a:chExt cx="1371600" cy="457200"/>
          </a:xfrm>
        </p:grpSpPr>
        <p:sp>
          <p:nvSpPr>
            <p:cNvPr id="56" name="Right Arrow 55"/>
            <p:cNvSpPr/>
            <p:nvPr/>
          </p:nvSpPr>
          <p:spPr>
            <a:xfrm>
              <a:off x="5715000" y="4114800"/>
              <a:ext cx="6858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/>
            <p:cNvSpPr/>
            <p:nvPr/>
          </p:nvSpPr>
          <p:spPr>
            <a:xfrm rot="10800000">
              <a:off x="5029200" y="4114800"/>
              <a:ext cx="6858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6248400" y="3200400"/>
            <a:ext cx="1042874" cy="304800"/>
            <a:chOff x="5029200" y="4114800"/>
            <a:chExt cx="1371600" cy="457200"/>
          </a:xfrm>
        </p:grpSpPr>
        <p:sp>
          <p:nvSpPr>
            <p:cNvPr id="60" name="Right Arrow 59"/>
            <p:cNvSpPr/>
            <p:nvPr/>
          </p:nvSpPr>
          <p:spPr>
            <a:xfrm>
              <a:off x="5715000" y="4114800"/>
              <a:ext cx="6858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rot="10800000">
              <a:off x="5029200" y="4114800"/>
              <a:ext cx="6858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143000"/>
            <a:ext cx="906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w Picture (30)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86400" y="4122096"/>
            <a:ext cx="2743200" cy="273590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4876800" cy="2895600"/>
          </a:xfrm>
          <a:solidFill>
            <a:schemeClr val="bg2">
              <a:lumMod val="75000"/>
              <a:alpha val="74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en-US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Obtaining more historical data from ECOWAS countries to complete yearly datasets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Improvement of current indicators and sections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Inclusion of an ECOWAS Regional section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Addition of new indicators (feedback!)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Elaboration of Country Report (Full and specific reports)</a:t>
            </a:r>
          </a:p>
          <a:p>
            <a:endParaRPr lang="en-US" sz="2000" b="1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6" name="Imagem 13" descr="PAINEL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ECREEE logo for docs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275387" cy="49053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Current section: Country Profile</a:t>
            </a:r>
            <a:endParaRPr lang="en-GB" sz="2800" b="1" dirty="0" smtClean="0">
              <a:solidFill>
                <a:srgbClr val="C0000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77" y="1371600"/>
            <a:ext cx="900332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275387" cy="49053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Current section: Map Viewer</a:t>
            </a:r>
            <a:endParaRPr lang="en-GB" sz="2800" b="1" dirty="0" smtClean="0">
              <a:solidFill>
                <a:srgbClr val="C0000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4724400" cy="3429000"/>
          </a:xfrm>
          <a:solidFill>
            <a:schemeClr val="bg2">
              <a:lumMod val="75000"/>
              <a:alpha val="81000"/>
            </a:schemeClr>
          </a:solidFill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Improved accuracy of RE Resource Assessment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Elaboration of RE Electricity Potential Maps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Elaboration of Electricity demand map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Inclusion of other relevant country maps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16" name="Imagem 13" descr="PAINEL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ECREEE logo for doc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4727" y="1371600"/>
            <a:ext cx="312927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Imagem 13" descr="PAINEL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ECREEE logo for doc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2286000"/>
            <a:ext cx="4724400" cy="2819400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Improved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advanced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analysis indicators and tools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Elaboration of pre-defined charts and graphics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RE ECOWAS Status Report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Publication of detailed analysis about certain indicators and trends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304800"/>
            <a:ext cx="6275387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Verdana" pitchFamily="34" charset="0"/>
                <a:cs typeface="Verdana" pitchFamily="34" charset="0"/>
              </a:rPr>
              <a:t>Current section: 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Analysis &amp; Trends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3" descr="PAINEL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CREEE logo for doc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304800"/>
            <a:ext cx="6275387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Verdana" pitchFamily="34" charset="0"/>
                <a:cs typeface="Verdana" pitchFamily="34" charset="0"/>
              </a:rPr>
              <a:t>Current section: </a:t>
            </a: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Explore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219200"/>
            <a:ext cx="8869899" cy="4724400"/>
            <a:chOff x="228600" y="1219200"/>
            <a:chExt cx="8869899" cy="4724400"/>
          </a:xfrm>
        </p:grpSpPr>
        <p:pic>
          <p:nvPicPr>
            <p:cNvPr id="10" name="Picture 9" descr="New Picture (22).bmp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228600" y="1295400"/>
              <a:ext cx="2133600" cy="2362200"/>
            </a:xfrm>
            <a:prstGeom prst="rect">
              <a:avLst/>
            </a:prstGeom>
          </p:spPr>
        </p:pic>
        <p:pic>
          <p:nvPicPr>
            <p:cNvPr id="11" name="Picture 10" descr="New Picture (23).bmp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362200" y="1219200"/>
              <a:ext cx="6736299" cy="4724400"/>
            </a:xfrm>
            <a:prstGeom prst="rect">
              <a:avLst/>
            </a:prstGeom>
          </p:spPr>
        </p:pic>
        <p:sp>
          <p:nvSpPr>
            <p:cNvPr id="12" name="Chevron 11"/>
            <p:cNvSpPr/>
            <p:nvPr/>
          </p:nvSpPr>
          <p:spPr>
            <a:xfrm>
              <a:off x="1905000" y="1447800"/>
              <a:ext cx="228600" cy="228600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733800" y="2362200"/>
            <a:ext cx="4724400" cy="2514600"/>
          </a:xfrm>
          <a:prstGeom prst="rect">
            <a:avLst/>
          </a:prstGeom>
          <a:solidFill>
            <a:schemeClr val="bg2">
              <a:lumMod val="75000"/>
              <a:alpha val="81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Inclusion of new RE&amp;EE ECOWAS initiatives upon request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Improvement of stakeholders and contacts database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Upgrade of relevant and up-to-date RE&amp;EE documents in the library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3" descr="PAINEL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CREEE logo for doc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304800"/>
            <a:ext cx="6275387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New sections: RE&amp;EE Business and Investment Square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3716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RE&amp;EE Investors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8674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RE&amp;EE Promoters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13716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RE&amp;EE Suppliers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58674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RE&amp;EE Installers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3600" y="2590800"/>
            <a:ext cx="4800600" cy="272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Right Arrow 15"/>
          <p:cNvSpPr/>
          <p:nvPr/>
        </p:nvSpPr>
        <p:spPr>
          <a:xfrm>
            <a:off x="990600" y="2133600"/>
            <a:ext cx="914400" cy="16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10800000">
            <a:off x="7315200" y="4114800"/>
            <a:ext cx="914400" cy="16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7315200" y="2133600"/>
            <a:ext cx="914400" cy="16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10800000">
            <a:off x="990600" y="4114800"/>
            <a:ext cx="914400" cy="16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0" y="3048000"/>
            <a:ext cx="4724400" cy="1981200"/>
          </a:xfrm>
          <a:prstGeom prst="rect">
            <a:avLst/>
          </a:prstGeom>
          <a:solidFill>
            <a:schemeClr val="bg2">
              <a:lumMod val="75000"/>
              <a:alpha val="36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Linking all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relevant stakeholders in RE&amp;EE infrastructures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Increasing attractiveness of financing framework in RE&amp;EE investment in ECOWAS countries (project appraisal, enabling environment)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57400"/>
            <a:ext cx="4382188" cy="337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3" descr="PAINEL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0"/>
            <a:ext cx="1905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CREEE logo for doc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054249" cy="1066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304800"/>
            <a:ext cx="6275387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New sections: Planning Tool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1219200"/>
            <a:ext cx="4800600" cy="7860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3352800"/>
            <a:ext cx="229462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43200" y="5105400"/>
            <a:ext cx="6400800" cy="135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New Picture (32).bmp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76600" y="1981200"/>
            <a:ext cx="5181600" cy="2940908"/>
          </a:xfrm>
          <a:prstGeom prst="rect">
            <a:avLst/>
          </a:prstGeom>
        </p:spPr>
      </p:pic>
      <p:pic>
        <p:nvPicPr>
          <p:cNvPr id="20" name="Picture 19" descr="New Picture (30).bmp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400800" y="1981200"/>
            <a:ext cx="2743200" cy="273590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810000" y="1600200"/>
            <a:ext cx="4724400" cy="4267200"/>
            <a:chOff x="3810000" y="1828800"/>
            <a:chExt cx="4724400" cy="4267200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3810000" y="1828800"/>
              <a:ext cx="4724400" cy="4267200"/>
            </a:xfrm>
            <a:prstGeom prst="rect">
              <a:avLst/>
            </a:prstGeom>
            <a:solidFill>
              <a:schemeClr val="bg2">
                <a:lumMod val="75000"/>
                <a:alpha val="81000"/>
              </a:schemeClr>
            </a:solidFill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b="1" dirty="0" smtClean="0">
                  <a:solidFill>
                    <a:srgbClr val="002060"/>
                  </a:solidFill>
                  <a:latin typeface="Century Gothic" pitchFamily="34" charset="0"/>
                </a:rPr>
                <a:t>Using data from ECOWREX (in datasets and maps)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b="1" dirty="0" smtClean="0">
                  <a:solidFill>
                    <a:srgbClr val="002060"/>
                  </a:solidFill>
                  <a:latin typeface="Century Gothic" pitchFamily="34" charset="0"/>
                </a:rPr>
                <a:t>Using available software and tools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b="1" dirty="0" smtClean="0">
                  <a:solidFill>
                    <a:srgbClr val="002060"/>
                  </a:solidFill>
                  <a:latin typeface="Century Gothic" pitchFamily="34" charset="0"/>
                </a:rPr>
                <a:t>Applying estimations and assumptions for simplification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lang="en-US" sz="20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0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0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000" b="1" dirty="0" smtClean="0">
                <a:solidFill>
                  <a:srgbClr val="002060"/>
                </a:solidFill>
                <a:latin typeface="Century Gothic" pitchFamily="34" charset="0"/>
              </a:endParaRPr>
            </a:p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rgbClr val="002060"/>
                  </a:solidFill>
                  <a:latin typeface="Century Gothic" pitchFamily="34" charset="0"/>
                </a:rPr>
                <a:t>     TOOL PERMITING TO OBTAIN A PRELIMINARY FEASIBILITY APPRAISAL  OF RE PROJECTS</a:t>
              </a: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5562600" y="3581400"/>
              <a:ext cx="838200" cy="1143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438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ECOWREX</vt:lpstr>
      <vt:lpstr>Slide 2</vt:lpstr>
      <vt:lpstr>Systemic improvement:  interactive involvement </vt:lpstr>
      <vt:lpstr>Current section: Country Profile</vt:lpstr>
      <vt:lpstr>Current section: Map Viewer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</dc:creator>
  <cp:lastModifiedBy>David</cp:lastModifiedBy>
  <cp:revision>82</cp:revision>
  <dcterms:created xsi:type="dcterms:W3CDTF">2012-10-22T10:28:41Z</dcterms:created>
  <dcterms:modified xsi:type="dcterms:W3CDTF">2012-10-30T09:34:30Z</dcterms:modified>
</cp:coreProperties>
</file>